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92" r:id="rId3"/>
    <p:sldId id="359" r:id="rId4"/>
    <p:sldId id="382" r:id="rId5"/>
    <p:sldId id="383" r:id="rId6"/>
    <p:sldId id="384" r:id="rId7"/>
    <p:sldId id="385" r:id="rId8"/>
    <p:sldId id="386" r:id="rId9"/>
    <p:sldId id="387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微软雅黑" panose="020B0503020204020204" pitchFamily="34" charset="-122"/>
      <p:regular r:id="rId18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 Routhleck" initials="HR" lastIdx="1" clrIdx="0">
    <p:extLst>
      <p:ext uri="{19B8F6BF-5375-455C-9EA6-DF929625EA0E}">
        <p15:presenceInfo xmlns:p15="http://schemas.microsoft.com/office/powerpoint/2012/main" userId="31abde42ae91c3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CB6"/>
    <a:srgbClr val="105091"/>
    <a:srgbClr val="003399"/>
    <a:srgbClr val="418AB3"/>
    <a:srgbClr val="E5A61F"/>
    <a:srgbClr val="006CD4"/>
    <a:srgbClr val="3C81BD"/>
    <a:srgbClr val="4C89CB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858" autoAdjust="0"/>
  </p:normalViewPr>
  <p:slideViewPr>
    <p:cSldViewPr snapToGrid="0">
      <p:cViewPr varScale="1">
        <p:scale>
          <a:sx n="86" d="100"/>
          <a:sy n="86" d="100"/>
        </p:scale>
        <p:origin x="1339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22016-10F6-433F-8A73-AEE06F02DA3F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AFF47-D517-4933-850B-1D9D6789D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15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CC20A5-F501-4DA9-B47B-C54B135947DD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8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212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24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8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92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5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473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AFF47-D517-4933-850B-1D9D6789DF3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08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991B-66B2-4EAD-8233-17E73E7B1AF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2023/7/4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35202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3991B-66B2-4EAD-8233-17E73E7B1AF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2023/7/4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18788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F33991B-66B2-4EAD-8233-17E73E7B1AF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2023/7/4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B252613-4D8B-4AEB-8CBD-544E7BE156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4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0" y="1298565"/>
            <a:ext cx="9144000" cy="322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暑期实训</a:t>
            </a:r>
            <a:endParaRPr lang="en-US" altLang="zh-CN" sz="5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云体测</a:t>
            </a:r>
            <a:r>
              <a:rPr lang="en-US" altLang="zh-CN" sz="5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5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立项汇报</a:t>
            </a:r>
            <a:endParaRPr lang="en-US" altLang="zh-CN" sz="5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5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412E95-D700-8767-1A26-D1DAC30483F1}"/>
              </a:ext>
            </a:extLst>
          </p:cNvPr>
          <p:cNvSpPr txBox="1"/>
          <p:nvPr/>
        </p:nvSpPr>
        <p:spPr>
          <a:xfrm>
            <a:off x="3657600" y="3742475"/>
            <a:ext cx="4572000" cy="1857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贺思超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20301037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陈杰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20301033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陈增耀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20301034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何毅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20301037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江桀</a:t>
            </a:r>
            <a:r>
              <a: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20301042</a:t>
            </a:r>
          </a:p>
        </p:txBody>
      </p:sp>
    </p:spTree>
    <p:extLst>
      <p:ext uri="{BB962C8B-B14F-4D97-AF65-F5344CB8AC3E}">
        <p14:creationId xmlns:p14="http://schemas.microsoft.com/office/powerpoint/2010/main" val="15851146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3">
            <a:extLst>
              <a:ext uri="{FF2B5EF4-FFF2-40B4-BE49-F238E27FC236}">
                <a16:creationId xmlns:a16="http://schemas.microsoft.com/office/drawing/2014/main" id="{524B8D0F-6557-22C7-A1E6-BCF734D98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3" t="8159" b="65421"/>
          <a:stretch>
            <a:fillRect/>
          </a:stretch>
        </p:blipFill>
        <p:spPr>
          <a:xfrm>
            <a:off x="7077376" y="3845553"/>
            <a:ext cx="2005559" cy="2151260"/>
          </a:xfrm>
          <a:prstGeom prst="rect">
            <a:avLst/>
          </a:prstGeom>
        </p:spPr>
      </p:pic>
      <p:sp>
        <p:nvSpPr>
          <p:cNvPr id="37" name="圆角矩形 8">
            <a:extLst>
              <a:ext uri="{FF2B5EF4-FFF2-40B4-BE49-F238E27FC236}">
                <a16:creationId xmlns:a16="http://schemas.microsoft.com/office/drawing/2014/main" id="{8130EC31-E0AC-32C9-07D9-1219FAEBD62E}"/>
              </a:ext>
            </a:extLst>
          </p:cNvPr>
          <p:cNvSpPr/>
          <p:nvPr/>
        </p:nvSpPr>
        <p:spPr>
          <a:xfrm>
            <a:off x="218458" y="1357998"/>
            <a:ext cx="1367314" cy="28765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50" b="1" spc="12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政府行动</a:t>
            </a:r>
          </a:p>
        </p:txBody>
      </p:sp>
      <p:sp>
        <p:nvSpPr>
          <p:cNvPr id="38" name="圆角矩形 16">
            <a:extLst>
              <a:ext uri="{FF2B5EF4-FFF2-40B4-BE49-F238E27FC236}">
                <a16:creationId xmlns:a16="http://schemas.microsoft.com/office/drawing/2014/main" id="{96A7994F-E2CC-F5B3-28C1-DFEDB2795214}"/>
              </a:ext>
            </a:extLst>
          </p:cNvPr>
          <p:cNvSpPr/>
          <p:nvPr/>
        </p:nvSpPr>
        <p:spPr>
          <a:xfrm>
            <a:off x="3237668" y="1347131"/>
            <a:ext cx="1457325" cy="28765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50" b="1" spc="12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社会广泛关注</a:t>
            </a:r>
          </a:p>
        </p:txBody>
      </p:sp>
      <p:sp>
        <p:nvSpPr>
          <p:cNvPr id="39" name="圆角矩形 20">
            <a:extLst>
              <a:ext uri="{FF2B5EF4-FFF2-40B4-BE49-F238E27FC236}">
                <a16:creationId xmlns:a16="http://schemas.microsoft.com/office/drawing/2014/main" id="{5E3181A1-D80B-6AE8-22A4-ED592B1A4F03}"/>
              </a:ext>
            </a:extLst>
          </p:cNvPr>
          <p:cNvSpPr/>
          <p:nvPr/>
        </p:nvSpPr>
        <p:spPr>
          <a:xfrm>
            <a:off x="209197" y="1699954"/>
            <a:ext cx="8760103" cy="1676585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>
            <a:noFill/>
          </a:ln>
          <a:effectLst>
            <a:outerShdw blurRad="193774" dist="48319" dir="2700000" algn="tl" rotWithShape="0">
              <a:prstClr val="black">
                <a:alpha val="1489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0" name="文本框 21">
            <a:extLst>
              <a:ext uri="{FF2B5EF4-FFF2-40B4-BE49-F238E27FC236}">
                <a16:creationId xmlns:a16="http://schemas.microsoft.com/office/drawing/2014/main" id="{04983366-72FC-8C5A-D8FC-AF2E578006CE}"/>
              </a:ext>
            </a:extLst>
          </p:cNvPr>
          <p:cNvSpPr txBox="1"/>
          <p:nvPr/>
        </p:nvSpPr>
        <p:spPr>
          <a:xfrm>
            <a:off x="389942" y="1744883"/>
            <a:ext cx="2755764" cy="38683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京东签约</a:t>
            </a:r>
            <a:r>
              <a:rPr lang="zh-CN" altLang="en-US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北京体育局</a:t>
            </a: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投入</a:t>
            </a:r>
            <a:r>
              <a:rPr lang="zh-CN" altLang="en-US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1亿元</a:t>
            </a:r>
            <a:r>
              <a:rPr lang="en-US" altLang="zh-CN" sz="82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合力打造</a:t>
            </a:r>
            <a:r>
              <a:rPr lang="en-US" altLang="zh-CN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北京数字体育服务平台</a:t>
            </a:r>
            <a:r>
              <a:rPr lang="en-US" altLang="zh-CN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41" name="文本框 22">
            <a:extLst>
              <a:ext uri="{FF2B5EF4-FFF2-40B4-BE49-F238E27FC236}">
                <a16:creationId xmlns:a16="http://schemas.microsoft.com/office/drawing/2014/main" id="{020DF061-AB13-3194-F7B8-D15B1D5F8202}"/>
              </a:ext>
            </a:extLst>
          </p:cNvPr>
          <p:cNvSpPr txBox="1"/>
          <p:nvPr/>
        </p:nvSpPr>
        <p:spPr>
          <a:xfrm>
            <a:off x="384846" y="2054587"/>
            <a:ext cx="2796362" cy="3462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青少年体育司</a:t>
            </a: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开展</a:t>
            </a:r>
            <a:r>
              <a:rPr lang="en-US" altLang="zh-CN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“奔跑吧少年”儿童青少年主题健身活动开展方面共吸引</a:t>
            </a:r>
            <a:r>
              <a:rPr lang="en-US" altLang="zh-CN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1800万余名青少年参与</a:t>
            </a: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</p:txBody>
      </p:sp>
      <p:sp>
        <p:nvSpPr>
          <p:cNvPr id="42" name="椭圆 24">
            <a:extLst>
              <a:ext uri="{FF2B5EF4-FFF2-40B4-BE49-F238E27FC236}">
                <a16:creationId xmlns:a16="http://schemas.microsoft.com/office/drawing/2014/main" id="{D7B5292A-39FB-2B78-ADA9-FE021044C0A1}"/>
              </a:ext>
            </a:extLst>
          </p:cNvPr>
          <p:cNvSpPr/>
          <p:nvPr/>
        </p:nvSpPr>
        <p:spPr>
          <a:xfrm>
            <a:off x="344883" y="1843906"/>
            <a:ext cx="40115" cy="4011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椭圆 25">
            <a:extLst>
              <a:ext uri="{FF2B5EF4-FFF2-40B4-BE49-F238E27FC236}">
                <a16:creationId xmlns:a16="http://schemas.microsoft.com/office/drawing/2014/main" id="{8537D9B0-E6E5-E319-1897-87109774B96B}"/>
              </a:ext>
            </a:extLst>
          </p:cNvPr>
          <p:cNvSpPr/>
          <p:nvPr/>
        </p:nvSpPr>
        <p:spPr>
          <a:xfrm>
            <a:off x="344883" y="2169995"/>
            <a:ext cx="40115" cy="4011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文本框 26">
            <a:extLst>
              <a:ext uri="{FF2B5EF4-FFF2-40B4-BE49-F238E27FC236}">
                <a16:creationId xmlns:a16="http://schemas.microsoft.com/office/drawing/2014/main" id="{61860116-1C2D-FA18-9944-AA38D4750B78}"/>
              </a:ext>
            </a:extLst>
          </p:cNvPr>
          <p:cNvSpPr txBox="1"/>
          <p:nvPr/>
        </p:nvSpPr>
        <p:spPr>
          <a:xfrm>
            <a:off x="384846" y="2366755"/>
            <a:ext cx="279024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青少年科学健身</a:t>
            </a:r>
            <a:r>
              <a:rPr lang="zh-CN" altLang="en-US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“云科普”</a:t>
            </a: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，录制“专家大讲堂”向青少年宣传健身方法，点击量达</a:t>
            </a:r>
            <a:r>
              <a:rPr lang="zh-CN" altLang="en-US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2.8亿次</a:t>
            </a: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altLang="en-US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27">
            <a:extLst>
              <a:ext uri="{FF2B5EF4-FFF2-40B4-BE49-F238E27FC236}">
                <a16:creationId xmlns:a16="http://schemas.microsoft.com/office/drawing/2014/main" id="{EFEFC366-9874-756E-1CF3-078F6425B661}"/>
              </a:ext>
            </a:extLst>
          </p:cNvPr>
          <p:cNvSpPr txBox="1"/>
          <p:nvPr/>
        </p:nvSpPr>
        <p:spPr>
          <a:xfrm>
            <a:off x="366693" y="2660529"/>
            <a:ext cx="27963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江苏省推动体育俱乐部建立，发放</a:t>
            </a:r>
            <a:r>
              <a:rPr lang="zh-CN" altLang="en-US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1800万元</a:t>
            </a: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的青少年体育消费券，支持青少年参与体育培训；</a:t>
            </a:r>
            <a:endParaRPr lang="zh-CN" altLang="en-US" sz="8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28">
            <a:extLst>
              <a:ext uri="{FF2B5EF4-FFF2-40B4-BE49-F238E27FC236}">
                <a16:creationId xmlns:a16="http://schemas.microsoft.com/office/drawing/2014/main" id="{612897B8-D987-52D2-2A04-3D3670271D9D}"/>
              </a:ext>
            </a:extLst>
          </p:cNvPr>
          <p:cNvSpPr txBox="1"/>
          <p:nvPr/>
        </p:nvSpPr>
        <p:spPr>
          <a:xfrm>
            <a:off x="363121" y="2996208"/>
            <a:ext cx="278947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广东省积极打造</a:t>
            </a:r>
            <a:r>
              <a:rPr lang="zh-CN" altLang="en-US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“五位一体”</a:t>
            </a: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的青少年体育数字化平台，形成全新的青少年</a:t>
            </a:r>
            <a:r>
              <a:rPr lang="zh-CN" altLang="en-US" sz="82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体育文化传播模式。</a:t>
            </a:r>
            <a:endParaRPr lang="zh-CN" altLang="en-US" sz="825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椭圆 29">
            <a:extLst>
              <a:ext uri="{FF2B5EF4-FFF2-40B4-BE49-F238E27FC236}">
                <a16:creationId xmlns:a16="http://schemas.microsoft.com/office/drawing/2014/main" id="{A95B3A3A-6552-B6DC-84D0-B54E4E58A796}"/>
              </a:ext>
            </a:extLst>
          </p:cNvPr>
          <p:cNvSpPr/>
          <p:nvPr/>
        </p:nvSpPr>
        <p:spPr>
          <a:xfrm>
            <a:off x="344883" y="2469691"/>
            <a:ext cx="40115" cy="4011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椭圆 30">
            <a:extLst>
              <a:ext uri="{FF2B5EF4-FFF2-40B4-BE49-F238E27FC236}">
                <a16:creationId xmlns:a16="http://schemas.microsoft.com/office/drawing/2014/main" id="{2847F34A-C4DB-04A4-1719-2096BACCFD83}"/>
              </a:ext>
            </a:extLst>
          </p:cNvPr>
          <p:cNvSpPr/>
          <p:nvPr/>
        </p:nvSpPr>
        <p:spPr>
          <a:xfrm>
            <a:off x="326730" y="2757098"/>
            <a:ext cx="40115" cy="4011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椭圆 31">
            <a:extLst>
              <a:ext uri="{FF2B5EF4-FFF2-40B4-BE49-F238E27FC236}">
                <a16:creationId xmlns:a16="http://schemas.microsoft.com/office/drawing/2014/main" id="{3687FF5A-1757-FC18-3698-0DF7EFD7B8FB}"/>
              </a:ext>
            </a:extLst>
          </p:cNvPr>
          <p:cNvSpPr/>
          <p:nvPr/>
        </p:nvSpPr>
        <p:spPr>
          <a:xfrm>
            <a:off x="318674" y="3093700"/>
            <a:ext cx="40115" cy="4011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文本框 40">
            <a:extLst>
              <a:ext uri="{FF2B5EF4-FFF2-40B4-BE49-F238E27FC236}">
                <a16:creationId xmlns:a16="http://schemas.microsoft.com/office/drawing/2014/main" id="{0D43D0BC-456A-CE2C-6FD2-38EEB0A8BFB1}"/>
              </a:ext>
            </a:extLst>
          </p:cNvPr>
          <p:cNvSpPr txBox="1"/>
          <p:nvPr/>
        </p:nvSpPr>
        <p:spPr>
          <a:xfrm>
            <a:off x="7710878" y="4657555"/>
            <a:ext cx="106407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教育部办公厅关于印发</a:t>
            </a:r>
            <a:endParaRPr lang="en-US" altLang="zh-CN" sz="105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（体育与健康）教学改革指导纲要（试行）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algn="ctr"/>
            <a:r>
              <a:rPr lang="zh-CN" altLang="en-US" sz="10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的通知</a:t>
            </a:r>
            <a:endParaRPr lang="en-US" altLang="zh-CN" sz="105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1" name="图片 2">
            <a:extLst>
              <a:ext uri="{FF2B5EF4-FFF2-40B4-BE49-F238E27FC236}">
                <a16:creationId xmlns:a16="http://schemas.microsoft.com/office/drawing/2014/main" id="{A11A8228-4243-D2EF-B100-77D79EA52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5502"/>
          <a:stretch>
            <a:fillRect/>
          </a:stretch>
        </p:blipFill>
        <p:spPr>
          <a:xfrm>
            <a:off x="6058915" y="3848544"/>
            <a:ext cx="1729526" cy="2295299"/>
          </a:xfrm>
          <a:prstGeom prst="rect">
            <a:avLst/>
          </a:prstGeom>
        </p:spPr>
      </p:pic>
      <p:sp>
        <p:nvSpPr>
          <p:cNvPr id="52" name="文本框 36">
            <a:extLst>
              <a:ext uri="{FF2B5EF4-FFF2-40B4-BE49-F238E27FC236}">
                <a16:creationId xmlns:a16="http://schemas.microsoft.com/office/drawing/2014/main" id="{05CEDEAF-AC64-6AD7-EA7E-EC56C593E7CF}"/>
              </a:ext>
            </a:extLst>
          </p:cNvPr>
          <p:cNvSpPr txBox="1"/>
          <p:nvPr/>
        </p:nvSpPr>
        <p:spPr>
          <a:xfrm>
            <a:off x="6401773" y="4934329"/>
            <a:ext cx="11700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国务院关于印发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全民健身计划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2021-2025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年）</a:t>
            </a:r>
            <a:r>
              <a:rPr lang="zh-CN" altLang="en-US" sz="10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的通知</a:t>
            </a:r>
          </a:p>
        </p:txBody>
      </p:sp>
      <p:pic>
        <p:nvPicPr>
          <p:cNvPr id="53" name="图片 4">
            <a:extLst>
              <a:ext uri="{FF2B5EF4-FFF2-40B4-BE49-F238E27FC236}">
                <a16:creationId xmlns:a16="http://schemas.microsoft.com/office/drawing/2014/main" id="{8248EC58-0654-63C2-C4D6-6A8974B7D9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-5280"/>
          <a:stretch>
            <a:fillRect/>
          </a:stretch>
        </p:blipFill>
        <p:spPr>
          <a:xfrm>
            <a:off x="4795330" y="3848544"/>
            <a:ext cx="1532492" cy="2331166"/>
          </a:xfrm>
          <a:prstGeom prst="rect">
            <a:avLst/>
          </a:prstGeom>
        </p:spPr>
      </p:pic>
      <p:sp>
        <p:nvSpPr>
          <p:cNvPr id="54" name="文本框 38">
            <a:extLst>
              <a:ext uri="{FF2B5EF4-FFF2-40B4-BE49-F238E27FC236}">
                <a16:creationId xmlns:a16="http://schemas.microsoft.com/office/drawing/2014/main" id="{208060CD-E18B-7666-DD11-9410A3310D64}"/>
              </a:ext>
            </a:extLst>
          </p:cNvPr>
          <p:cNvSpPr txBox="1"/>
          <p:nvPr/>
        </p:nvSpPr>
        <p:spPr>
          <a:xfrm>
            <a:off x="4945714" y="4934329"/>
            <a:ext cx="1333137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教育部等五部门关于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全面加强和改进新时代学校卫生与健康教育工作</a:t>
            </a:r>
            <a:r>
              <a:rPr lang="zh-CN" altLang="en-US" sz="10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的意见</a:t>
            </a:r>
            <a:endParaRPr lang="en-US" altLang="zh-CN" sz="105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5" name="图片 6">
            <a:extLst>
              <a:ext uri="{FF2B5EF4-FFF2-40B4-BE49-F238E27FC236}">
                <a16:creationId xmlns:a16="http://schemas.microsoft.com/office/drawing/2014/main" id="{35DAB75A-A5F7-D1BC-41C1-2DA9ED1700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-24571"/>
          <a:stretch>
            <a:fillRect/>
          </a:stretch>
        </p:blipFill>
        <p:spPr>
          <a:xfrm>
            <a:off x="2437591" y="3848544"/>
            <a:ext cx="2434172" cy="2721500"/>
          </a:xfrm>
          <a:prstGeom prst="rect">
            <a:avLst/>
          </a:prstGeom>
        </p:spPr>
      </p:pic>
      <p:sp>
        <p:nvSpPr>
          <p:cNvPr id="56" name="文本框 37">
            <a:extLst>
              <a:ext uri="{FF2B5EF4-FFF2-40B4-BE49-F238E27FC236}">
                <a16:creationId xmlns:a16="http://schemas.microsoft.com/office/drawing/2014/main" id="{87B7E91D-E481-34EA-08AC-7953E2EE5048}"/>
              </a:ext>
            </a:extLst>
          </p:cNvPr>
          <p:cNvSpPr txBox="1"/>
          <p:nvPr/>
        </p:nvSpPr>
        <p:spPr>
          <a:xfrm>
            <a:off x="2886603" y="5095428"/>
            <a:ext cx="183477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体育总局关于印发</a:t>
            </a:r>
            <a:endParaRPr lang="en-US" altLang="zh-CN" sz="105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“十四五”体育发展规划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algn="ctr"/>
            <a:r>
              <a:rPr lang="zh-CN" altLang="en-US" sz="10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的通知</a:t>
            </a:r>
            <a:endParaRPr lang="en-US" altLang="zh-CN" sz="105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圆角矩形 7">
            <a:extLst>
              <a:ext uri="{FF2B5EF4-FFF2-40B4-BE49-F238E27FC236}">
                <a16:creationId xmlns:a16="http://schemas.microsoft.com/office/drawing/2014/main" id="{9738A4D7-D7F4-C104-2977-0194A760D01A}"/>
              </a:ext>
            </a:extLst>
          </p:cNvPr>
          <p:cNvSpPr/>
          <p:nvPr/>
        </p:nvSpPr>
        <p:spPr>
          <a:xfrm>
            <a:off x="218458" y="3464234"/>
            <a:ext cx="1266825" cy="288131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50" b="1" spc="12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政策支持</a:t>
            </a:r>
          </a:p>
        </p:txBody>
      </p:sp>
      <p:pic>
        <p:nvPicPr>
          <p:cNvPr id="58" name="图片 10" descr="蓝色背景上的人&#10;&#10;描述已自动生成">
            <a:extLst>
              <a:ext uri="{FF2B5EF4-FFF2-40B4-BE49-F238E27FC236}">
                <a16:creationId xmlns:a16="http://schemas.microsoft.com/office/drawing/2014/main" id="{D993D0C3-D90D-F1D9-F5A8-5AB3025304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40"/>
          <a:stretch>
            <a:fillRect/>
          </a:stretch>
        </p:blipFill>
        <p:spPr>
          <a:xfrm>
            <a:off x="3187267" y="1706029"/>
            <a:ext cx="2755764" cy="1670510"/>
          </a:xfrm>
          <a:prstGeom prst="rect">
            <a:avLst/>
          </a:prstGeom>
        </p:spPr>
      </p:pic>
      <p:pic>
        <p:nvPicPr>
          <p:cNvPr id="59" name="图片 12">
            <a:extLst>
              <a:ext uri="{FF2B5EF4-FFF2-40B4-BE49-F238E27FC236}">
                <a16:creationId xmlns:a16="http://schemas.microsoft.com/office/drawing/2014/main" id="{4CA93B19-F7BF-1B10-E9E7-E861CF36491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"/>
          <a:stretch>
            <a:fillRect/>
          </a:stretch>
        </p:blipFill>
        <p:spPr>
          <a:xfrm>
            <a:off x="5655023" y="1698114"/>
            <a:ext cx="2264701" cy="1681415"/>
          </a:xfrm>
          <a:prstGeom prst="rect">
            <a:avLst/>
          </a:prstGeom>
        </p:spPr>
      </p:pic>
      <p:pic>
        <p:nvPicPr>
          <p:cNvPr id="60" name="图片 19" descr="一群人站在台上&#10;&#10;描述已自动生成">
            <a:extLst>
              <a:ext uri="{FF2B5EF4-FFF2-40B4-BE49-F238E27FC236}">
                <a16:creationId xmlns:a16="http://schemas.microsoft.com/office/drawing/2014/main" id="{50FE51EB-B4C9-8787-5A7B-EC7805DDD6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955" y="1686811"/>
            <a:ext cx="1609725" cy="1689727"/>
          </a:xfrm>
          <a:prstGeom prst="rect">
            <a:avLst/>
          </a:prstGeom>
        </p:spPr>
      </p:pic>
      <p:pic>
        <p:nvPicPr>
          <p:cNvPr id="61" name="图片 42">
            <a:extLst>
              <a:ext uri="{FF2B5EF4-FFF2-40B4-BE49-F238E27FC236}">
                <a16:creationId xmlns:a16="http://schemas.microsoft.com/office/drawing/2014/main" id="{9D54900F-EA9D-3B2B-FF63-215938DA3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3" t="34779"/>
          <a:stretch>
            <a:fillRect/>
          </a:stretch>
        </p:blipFill>
        <p:spPr>
          <a:xfrm>
            <a:off x="106186" y="3775609"/>
            <a:ext cx="2517556" cy="4483777"/>
          </a:xfrm>
          <a:prstGeom prst="rect">
            <a:avLst/>
          </a:prstGeom>
        </p:spPr>
      </p:pic>
      <p:sp>
        <p:nvSpPr>
          <p:cNvPr id="62" name="文本框 39">
            <a:extLst>
              <a:ext uri="{FF2B5EF4-FFF2-40B4-BE49-F238E27FC236}">
                <a16:creationId xmlns:a16="http://schemas.microsoft.com/office/drawing/2014/main" id="{F1135743-4B12-9B88-A91F-6B45144B32E8}"/>
              </a:ext>
            </a:extLst>
          </p:cNvPr>
          <p:cNvSpPr txBox="1"/>
          <p:nvPr/>
        </p:nvSpPr>
        <p:spPr>
          <a:xfrm>
            <a:off x="629051" y="4934329"/>
            <a:ext cx="1540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中华人民共和国体育法完成修订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2648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45">
            <a:extLst>
              <a:ext uri="{FF2B5EF4-FFF2-40B4-BE49-F238E27FC236}">
                <a16:creationId xmlns:a16="http://schemas.microsoft.com/office/drawing/2014/main" id="{FEE45238-A5D0-5562-705B-454918A8099D}"/>
              </a:ext>
            </a:extLst>
          </p:cNvPr>
          <p:cNvSpPr/>
          <p:nvPr/>
        </p:nvSpPr>
        <p:spPr>
          <a:xfrm>
            <a:off x="4631927" y="1144960"/>
            <a:ext cx="4362082" cy="5233779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>
            <a:noFill/>
          </a:ln>
          <a:effectLst>
            <a:outerShdw blurRad="193774" dist="48319" dir="2700000" algn="tl" rotWithShape="0">
              <a:prstClr val="black">
                <a:alpha val="1489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44">
            <a:extLst>
              <a:ext uri="{FF2B5EF4-FFF2-40B4-BE49-F238E27FC236}">
                <a16:creationId xmlns:a16="http://schemas.microsoft.com/office/drawing/2014/main" id="{A3ADEE86-69FD-4997-89A6-574E8B9E63EA}"/>
              </a:ext>
            </a:extLst>
          </p:cNvPr>
          <p:cNvSpPr/>
          <p:nvPr/>
        </p:nvSpPr>
        <p:spPr>
          <a:xfrm>
            <a:off x="175716" y="1144960"/>
            <a:ext cx="4362082" cy="5233779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>
            <a:noFill/>
          </a:ln>
          <a:effectLst>
            <a:outerShdw blurRad="193774" dist="48319" dir="2700000" algn="tl" rotWithShape="0">
              <a:prstClr val="black">
                <a:alpha val="1489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4" name="组合 4">
            <a:extLst>
              <a:ext uri="{FF2B5EF4-FFF2-40B4-BE49-F238E27FC236}">
                <a16:creationId xmlns:a16="http://schemas.microsoft.com/office/drawing/2014/main" id="{0F564D15-D96C-2D3D-FE0F-A8F21218B429}"/>
              </a:ext>
            </a:extLst>
          </p:cNvPr>
          <p:cNvGrpSpPr/>
          <p:nvPr/>
        </p:nvGrpSpPr>
        <p:grpSpPr>
          <a:xfrm>
            <a:off x="4804413" y="4450994"/>
            <a:ext cx="4063229" cy="1194521"/>
            <a:chOff x="6433766" y="4533942"/>
            <a:chExt cx="5888355" cy="1390650"/>
          </a:xfrm>
        </p:grpSpPr>
        <p:pic>
          <p:nvPicPr>
            <p:cNvPr id="11" name="图片 5">
              <a:extLst>
                <a:ext uri="{FF2B5EF4-FFF2-40B4-BE49-F238E27FC236}">
                  <a16:creationId xmlns:a16="http://schemas.microsoft.com/office/drawing/2014/main" id="{154C1DD9-7A1C-92F9-D098-4511AEFEC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"/>
            <a:stretch>
              <a:fillRect/>
            </a:stretch>
          </p:blipFill>
          <p:spPr>
            <a:xfrm>
              <a:off x="6433766" y="4533942"/>
              <a:ext cx="1974215" cy="1390650"/>
            </a:xfrm>
            <a:prstGeom prst="rect">
              <a:avLst/>
            </a:prstGeom>
          </p:spPr>
        </p:pic>
        <p:pic>
          <p:nvPicPr>
            <p:cNvPr id="12" name="图片 6" descr="E:\学校比赛\智慧体育\PPT图片\近视眼.jpg近视眼">
              <a:extLst>
                <a:ext uri="{FF2B5EF4-FFF2-40B4-BE49-F238E27FC236}">
                  <a16:creationId xmlns:a16="http://schemas.microsoft.com/office/drawing/2014/main" id="{F7A29185-292B-252F-500B-BD2C91CF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407981" y="4538387"/>
              <a:ext cx="1906905" cy="1386205"/>
            </a:xfrm>
            <a:prstGeom prst="rect">
              <a:avLst/>
            </a:prstGeom>
          </p:spPr>
        </p:pic>
        <p:pic>
          <p:nvPicPr>
            <p:cNvPr id="13" name="图片 7">
              <a:extLst>
                <a:ext uri="{FF2B5EF4-FFF2-40B4-BE49-F238E27FC236}">
                  <a16:creationId xmlns:a16="http://schemas.microsoft.com/office/drawing/2014/main" id="{18FC8A7D-FF46-CD6B-5E1E-A1ACB0A93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4886" y="4538069"/>
              <a:ext cx="2007235" cy="1382395"/>
            </a:xfrm>
            <a:prstGeom prst="rect">
              <a:avLst/>
            </a:prstGeom>
          </p:spPr>
        </p:pic>
      </p:grpSp>
      <p:grpSp>
        <p:nvGrpSpPr>
          <p:cNvPr id="14" name="组合 8">
            <a:extLst>
              <a:ext uri="{FF2B5EF4-FFF2-40B4-BE49-F238E27FC236}">
                <a16:creationId xmlns:a16="http://schemas.microsoft.com/office/drawing/2014/main" id="{3B99687C-AB22-86BA-B0E4-8E298A58A71F}"/>
              </a:ext>
            </a:extLst>
          </p:cNvPr>
          <p:cNvGrpSpPr/>
          <p:nvPr/>
        </p:nvGrpSpPr>
        <p:grpSpPr>
          <a:xfrm>
            <a:off x="4804414" y="2166240"/>
            <a:ext cx="4063228" cy="1240041"/>
            <a:chOff x="6410619" y="2249187"/>
            <a:chExt cx="5151534" cy="1202319"/>
          </a:xfrm>
        </p:grpSpPr>
        <p:pic>
          <p:nvPicPr>
            <p:cNvPr id="15" name="图片 9">
              <a:extLst>
                <a:ext uri="{FF2B5EF4-FFF2-40B4-BE49-F238E27FC236}">
                  <a16:creationId xmlns:a16="http://schemas.microsoft.com/office/drawing/2014/main" id="{61AC9163-73B0-8BFD-5742-436B557D0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-34"/>
            <a:stretch>
              <a:fillRect/>
            </a:stretch>
          </p:blipFill>
          <p:spPr>
            <a:xfrm>
              <a:off x="6410619" y="2256986"/>
              <a:ext cx="1728969" cy="1194520"/>
            </a:xfrm>
            <a:prstGeom prst="rect">
              <a:avLst/>
            </a:prstGeom>
          </p:spPr>
        </p:pic>
        <p:pic>
          <p:nvPicPr>
            <p:cNvPr id="16" name="图片 10">
              <a:extLst>
                <a:ext uri="{FF2B5EF4-FFF2-40B4-BE49-F238E27FC236}">
                  <a16:creationId xmlns:a16="http://schemas.microsoft.com/office/drawing/2014/main" id="{FA5465BA-EAE6-179F-31F7-D7ABB4AA2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9588" y="2249187"/>
              <a:ext cx="1676934" cy="1189440"/>
            </a:xfrm>
            <a:prstGeom prst="rect">
              <a:avLst/>
            </a:prstGeom>
          </p:spPr>
        </p:pic>
        <p:pic>
          <p:nvPicPr>
            <p:cNvPr id="17" name="图片 11">
              <a:extLst>
                <a:ext uri="{FF2B5EF4-FFF2-40B4-BE49-F238E27FC236}">
                  <a16:creationId xmlns:a16="http://schemas.microsoft.com/office/drawing/2014/main" id="{72DDA0F0-C9BE-1BF7-3C76-7653130D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31909" y="2262066"/>
              <a:ext cx="1730244" cy="1189440"/>
            </a:xfrm>
            <a:prstGeom prst="rect">
              <a:avLst/>
            </a:prstGeom>
          </p:spPr>
        </p:pic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29D9FC4C-DCE0-6B2F-A813-5321B95EA363}"/>
              </a:ext>
            </a:extLst>
          </p:cNvPr>
          <p:cNvSpPr/>
          <p:nvPr/>
        </p:nvSpPr>
        <p:spPr>
          <a:xfrm>
            <a:off x="358811" y="4134947"/>
            <a:ext cx="1865024" cy="1515745"/>
          </a:xfrm>
          <a:prstGeom prst="rect">
            <a:avLst/>
          </a:prstGeom>
          <a:solidFill>
            <a:srgbClr val="BA474F">
              <a:alpha val="8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8E0B9736-1BE2-72C1-6731-4369A1E94107}"/>
              </a:ext>
            </a:extLst>
          </p:cNvPr>
          <p:cNvSpPr/>
          <p:nvPr/>
        </p:nvSpPr>
        <p:spPr>
          <a:xfrm>
            <a:off x="359606" y="4134947"/>
            <a:ext cx="1865024" cy="3332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20" descr="C:\Users\华为\Desktop\标准乱.jpg标准乱">
            <a:extLst>
              <a:ext uri="{FF2B5EF4-FFF2-40B4-BE49-F238E27FC236}">
                <a16:creationId xmlns:a16="http://schemas.microsoft.com/office/drawing/2014/main" id="{36913C8D-3909-3056-4BD2-BF740EA656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360401" y="4467687"/>
            <a:ext cx="1866246" cy="1183005"/>
          </a:xfrm>
          <a:prstGeom prst="rect">
            <a:avLst/>
          </a:prstGeom>
        </p:spPr>
      </p:pic>
      <p:sp>
        <p:nvSpPr>
          <p:cNvPr id="21" name="文本框 16">
            <a:extLst>
              <a:ext uri="{FF2B5EF4-FFF2-40B4-BE49-F238E27FC236}">
                <a16:creationId xmlns:a16="http://schemas.microsoft.com/office/drawing/2014/main" id="{845719B4-8285-37B6-2B8E-4DAEDBDF2423}"/>
              </a:ext>
            </a:extLst>
          </p:cNvPr>
          <p:cNvSpPr txBox="1"/>
          <p:nvPr/>
        </p:nvSpPr>
        <p:spPr>
          <a:xfrm>
            <a:off x="503894" y="4132461"/>
            <a:ext cx="160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学生体测机会少</a:t>
            </a:r>
          </a:p>
        </p:txBody>
      </p:sp>
      <p:pic>
        <p:nvPicPr>
          <p:cNvPr id="25" name="图片 18" descr="C:\Users\华为\Desktop\监管难.jpeg监管难">
            <a:extLst>
              <a:ext uri="{FF2B5EF4-FFF2-40B4-BE49-F238E27FC236}">
                <a16:creationId xmlns:a16="http://schemas.microsoft.com/office/drawing/2014/main" id="{24CC8C9D-2ADD-7DA8-E0F9-1BD491F426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503906" y="2026444"/>
            <a:ext cx="1954642" cy="1246762"/>
          </a:xfrm>
          <a:prstGeom prst="rect">
            <a:avLst/>
          </a:prstGeom>
        </p:spPr>
      </p:pic>
      <p:sp>
        <p:nvSpPr>
          <p:cNvPr id="26" name="矩形 23">
            <a:extLst>
              <a:ext uri="{FF2B5EF4-FFF2-40B4-BE49-F238E27FC236}">
                <a16:creationId xmlns:a16="http://schemas.microsoft.com/office/drawing/2014/main" id="{B91E81EE-7293-3BE1-AE9B-11C32F94C8D1}"/>
              </a:ext>
            </a:extLst>
          </p:cNvPr>
          <p:cNvSpPr/>
          <p:nvPr/>
        </p:nvSpPr>
        <p:spPr>
          <a:xfrm>
            <a:off x="1504541" y="1701558"/>
            <a:ext cx="1953596" cy="3333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4">
            <a:extLst>
              <a:ext uri="{FF2B5EF4-FFF2-40B4-BE49-F238E27FC236}">
                <a16:creationId xmlns:a16="http://schemas.microsoft.com/office/drawing/2014/main" id="{3FA7606C-2C69-F3A8-6752-583FE62E4D03}"/>
              </a:ext>
            </a:extLst>
          </p:cNvPr>
          <p:cNvSpPr txBox="1"/>
          <p:nvPr/>
        </p:nvSpPr>
        <p:spPr>
          <a:xfrm>
            <a:off x="1621135" y="1697614"/>
            <a:ext cx="1753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体测工作量大</a:t>
            </a:r>
          </a:p>
        </p:txBody>
      </p:sp>
      <p:pic>
        <p:nvPicPr>
          <p:cNvPr id="28" name="图片 29" descr="C:\Users\华为\Desktop\成本高.png成本高">
            <a:extLst>
              <a:ext uri="{FF2B5EF4-FFF2-40B4-BE49-F238E27FC236}">
                <a16:creationId xmlns:a16="http://schemas.microsoft.com/office/drawing/2014/main" id="{7B466077-B2A2-3AF6-8400-3979A495DA8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2435263" y="4476697"/>
            <a:ext cx="1955688" cy="1184910"/>
          </a:xfrm>
          <a:prstGeom prst="rect">
            <a:avLst/>
          </a:prstGeom>
        </p:spPr>
      </p:pic>
      <p:sp>
        <p:nvSpPr>
          <p:cNvPr id="29" name="矩形 27">
            <a:extLst>
              <a:ext uri="{FF2B5EF4-FFF2-40B4-BE49-F238E27FC236}">
                <a16:creationId xmlns:a16="http://schemas.microsoft.com/office/drawing/2014/main" id="{6124FF24-C91D-52A9-3C18-6C5430E4272A}"/>
              </a:ext>
            </a:extLst>
          </p:cNvPr>
          <p:cNvSpPr/>
          <p:nvPr/>
        </p:nvSpPr>
        <p:spPr>
          <a:xfrm>
            <a:off x="2434628" y="4145227"/>
            <a:ext cx="1955688" cy="3333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8">
            <a:extLst>
              <a:ext uri="{FF2B5EF4-FFF2-40B4-BE49-F238E27FC236}">
                <a16:creationId xmlns:a16="http://schemas.microsoft.com/office/drawing/2014/main" id="{D85A75FB-D168-A258-9664-20E8A3F38742}"/>
              </a:ext>
            </a:extLst>
          </p:cNvPr>
          <p:cNvSpPr txBox="1"/>
          <p:nvPr/>
        </p:nvSpPr>
        <p:spPr>
          <a:xfrm>
            <a:off x="2434628" y="4152041"/>
            <a:ext cx="188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难以掌握真实体质</a:t>
            </a: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015AAE8C-1CC8-C8B2-F739-4B3E59219614}"/>
              </a:ext>
            </a:extLst>
          </p:cNvPr>
          <p:cNvSpPr txBox="1"/>
          <p:nvPr/>
        </p:nvSpPr>
        <p:spPr>
          <a:xfrm>
            <a:off x="1402233" y="3338196"/>
            <a:ext cx="206481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学校老师数量少，体测工作量巨大，学生数万人但是体测只有几周</a:t>
            </a:r>
          </a:p>
        </p:txBody>
      </p:sp>
      <p:sp>
        <p:nvSpPr>
          <p:cNvPr id="33" name="文本框 31">
            <a:extLst>
              <a:ext uri="{FF2B5EF4-FFF2-40B4-BE49-F238E27FC236}">
                <a16:creationId xmlns:a16="http://schemas.microsoft.com/office/drawing/2014/main" id="{297D7FE0-D4FB-5B44-9982-237741B62E3A}"/>
              </a:ext>
            </a:extLst>
          </p:cNvPr>
          <p:cNvSpPr txBox="1"/>
          <p:nvPr/>
        </p:nvSpPr>
        <p:spPr>
          <a:xfrm>
            <a:off x="263008" y="5685607"/>
            <a:ext cx="204026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体育测试次数少，每年只能测一到两次，且仪器损坏严重</a:t>
            </a:r>
          </a:p>
        </p:txBody>
      </p:sp>
      <p:sp>
        <p:nvSpPr>
          <p:cNvPr id="34" name="文本框 32">
            <a:extLst>
              <a:ext uri="{FF2B5EF4-FFF2-40B4-BE49-F238E27FC236}">
                <a16:creationId xmlns:a16="http://schemas.microsoft.com/office/drawing/2014/main" id="{DD15D109-FA5A-F67A-41CB-0E89DA2D7D99}"/>
              </a:ext>
            </a:extLst>
          </p:cNvPr>
          <p:cNvSpPr txBox="1"/>
          <p:nvPr/>
        </p:nvSpPr>
        <p:spPr>
          <a:xfrm>
            <a:off x="2339382" y="5700673"/>
            <a:ext cx="206481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体育测试次数少，人工手动收集数据，最后汇总数据误差大。</a:t>
            </a:r>
          </a:p>
        </p:txBody>
      </p:sp>
      <p:sp>
        <p:nvSpPr>
          <p:cNvPr id="63" name="矩形 38">
            <a:extLst>
              <a:ext uri="{FF2B5EF4-FFF2-40B4-BE49-F238E27FC236}">
                <a16:creationId xmlns:a16="http://schemas.microsoft.com/office/drawing/2014/main" id="{4B6B7B4D-60B7-1240-0E2E-3AD5B6BBB042}"/>
              </a:ext>
            </a:extLst>
          </p:cNvPr>
          <p:cNvSpPr/>
          <p:nvPr/>
        </p:nvSpPr>
        <p:spPr>
          <a:xfrm>
            <a:off x="4804414" y="1838654"/>
            <a:ext cx="4063228" cy="3333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39">
            <a:extLst>
              <a:ext uri="{FF2B5EF4-FFF2-40B4-BE49-F238E27FC236}">
                <a16:creationId xmlns:a16="http://schemas.microsoft.com/office/drawing/2014/main" id="{DF767CC8-D0DD-901A-C5AC-DF7167F478BD}"/>
              </a:ext>
            </a:extLst>
          </p:cNvPr>
          <p:cNvSpPr txBox="1"/>
          <p:nvPr/>
        </p:nvSpPr>
        <p:spPr>
          <a:xfrm>
            <a:off x="5405120" y="1831160"/>
            <a:ext cx="315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动力不足</a:t>
            </a:r>
            <a:r>
              <a:rPr kumimoji="1" lang="en-US" altLang="zh-CN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运动少</a:t>
            </a:r>
            <a:r>
              <a:rPr kumimoji="1" lang="en-US" altLang="zh-CN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身体素质下滑</a:t>
            </a:r>
          </a:p>
        </p:txBody>
      </p:sp>
      <p:sp>
        <p:nvSpPr>
          <p:cNvPr id="65" name="矩形 40">
            <a:extLst>
              <a:ext uri="{FF2B5EF4-FFF2-40B4-BE49-F238E27FC236}">
                <a16:creationId xmlns:a16="http://schemas.microsoft.com/office/drawing/2014/main" id="{ECDDC60E-1DDB-3567-8670-B4B8E31BE999}"/>
              </a:ext>
            </a:extLst>
          </p:cNvPr>
          <p:cNvSpPr/>
          <p:nvPr/>
        </p:nvSpPr>
        <p:spPr>
          <a:xfrm>
            <a:off x="4804414" y="4131093"/>
            <a:ext cx="4063228" cy="3333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41">
            <a:extLst>
              <a:ext uri="{FF2B5EF4-FFF2-40B4-BE49-F238E27FC236}">
                <a16:creationId xmlns:a16="http://schemas.microsoft.com/office/drawing/2014/main" id="{43ACAA84-D8BE-01F2-CFDF-2F437F9E74A9}"/>
              </a:ext>
            </a:extLst>
          </p:cNvPr>
          <p:cNvSpPr txBox="1"/>
          <p:nvPr/>
        </p:nvSpPr>
        <p:spPr>
          <a:xfrm>
            <a:off x="5706166" y="4142637"/>
            <a:ext cx="313935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动作不规范</a:t>
            </a:r>
            <a:r>
              <a:rPr kumimoji="1" lang="en-US" altLang="zh-CN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kumimoji="1" lang="zh-CN" altLang="en-US" sz="1600" b="1" dirty="0">
                <a:solidFill>
                  <a:schemeClr val="bg1"/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身体健康受损</a:t>
            </a:r>
          </a:p>
        </p:txBody>
      </p:sp>
      <p:sp>
        <p:nvSpPr>
          <p:cNvPr id="67" name="文本框 42">
            <a:extLst>
              <a:ext uri="{FF2B5EF4-FFF2-40B4-BE49-F238E27FC236}">
                <a16:creationId xmlns:a16="http://schemas.microsoft.com/office/drawing/2014/main" id="{FB7D09B8-681C-1B4F-438A-007F0DD288D4}"/>
              </a:ext>
            </a:extLst>
          </p:cNvPr>
          <p:cNvSpPr txBox="1"/>
          <p:nvPr/>
        </p:nvSpPr>
        <p:spPr>
          <a:xfrm>
            <a:off x="4835353" y="3406281"/>
            <a:ext cx="4143104" cy="64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人大代表指出，力量、速度、爆发力、耐力等指标的测试结果全面下滑</a:t>
            </a:r>
          </a:p>
        </p:txBody>
      </p:sp>
      <p:sp>
        <p:nvSpPr>
          <p:cNvPr id="68" name="文本框 43">
            <a:extLst>
              <a:ext uri="{FF2B5EF4-FFF2-40B4-BE49-F238E27FC236}">
                <a16:creationId xmlns:a16="http://schemas.microsoft.com/office/drawing/2014/main" id="{B25C835D-F670-7880-36B4-1F8846EF7BF3}"/>
              </a:ext>
            </a:extLst>
          </p:cNvPr>
          <p:cNvSpPr txBox="1"/>
          <p:nvPr/>
        </p:nvSpPr>
        <p:spPr>
          <a:xfrm>
            <a:off x="4835352" y="5625493"/>
            <a:ext cx="3960424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149" sx="1000" sy="1000" algn="ctr" rotWithShape="0">
                    <a:srgbClr val="47465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学生多老师少，学生缺乏运动指导，不良动作影响青少年身体健康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149" sx="1000" sy="1000" algn="ctr" rotWithShape="0">
                  <a:srgbClr val="47465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35">
            <a:extLst>
              <a:ext uri="{FF2B5EF4-FFF2-40B4-BE49-F238E27FC236}">
                <a16:creationId xmlns:a16="http://schemas.microsoft.com/office/drawing/2014/main" id="{FD8BE6BD-042D-425A-99E8-5083AAE46896}"/>
              </a:ext>
            </a:extLst>
          </p:cNvPr>
          <p:cNvSpPr txBox="1"/>
          <p:nvPr/>
        </p:nvSpPr>
        <p:spPr>
          <a:xfrm>
            <a:off x="1504481" y="1217029"/>
            <a:ext cx="1954642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校园体测局限性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文本框 37">
            <a:extLst>
              <a:ext uri="{FF2B5EF4-FFF2-40B4-BE49-F238E27FC236}">
                <a16:creationId xmlns:a16="http://schemas.microsoft.com/office/drawing/2014/main" id="{B78097EA-2B28-0C97-59FD-284F0D63B38E}"/>
              </a:ext>
            </a:extLst>
          </p:cNvPr>
          <p:cNvSpPr txBox="1"/>
          <p:nvPr/>
        </p:nvSpPr>
        <p:spPr>
          <a:xfrm>
            <a:off x="5740719" y="1217029"/>
            <a:ext cx="2170362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青少年运动痛点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29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期望成果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5D1301-C7D0-828C-708A-EB12E9885602}"/>
              </a:ext>
            </a:extLst>
          </p:cNvPr>
          <p:cNvSpPr txBox="1"/>
          <p:nvPr/>
        </p:nvSpPr>
        <p:spPr>
          <a:xfrm>
            <a:off x="468912" y="19346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四大模块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37A8E7-FDCD-5D4C-F4B8-CABA58726EDE}"/>
              </a:ext>
            </a:extLst>
          </p:cNvPr>
          <p:cNvSpPr txBox="1"/>
          <p:nvPr/>
        </p:nvSpPr>
        <p:spPr>
          <a:xfrm>
            <a:off x="326037" y="2432882"/>
            <a:ext cx="4918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</a:t>
            </a:r>
            <a:r>
              <a:rPr lang="en-US" b="1" dirty="0" err="1"/>
              <a:t>用户中心</a:t>
            </a:r>
            <a:endParaRPr lang="en-US" b="1" dirty="0"/>
          </a:p>
          <a:p>
            <a:r>
              <a:rPr lang="zh-CN" altLang="en-US" dirty="0"/>
              <a:t>提供用户运动的运动数据表单，运动数据分析；</a:t>
            </a:r>
            <a:endParaRPr lang="en-US" altLang="zh-CN" dirty="0"/>
          </a:p>
          <a:p>
            <a:r>
              <a:rPr lang="zh-CN" altLang="en-US" dirty="0"/>
              <a:t>对学生提供体侧的成绩查询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7053B5-C08B-FC5F-FA9E-75EA96B4182E}"/>
              </a:ext>
            </a:extLst>
          </p:cNvPr>
          <p:cNvSpPr txBox="1"/>
          <p:nvPr/>
        </p:nvSpPr>
        <p:spPr>
          <a:xfrm>
            <a:off x="326037" y="3485120"/>
            <a:ext cx="83455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</a:t>
            </a:r>
            <a:r>
              <a:rPr lang="zh-CN" altLang="en-US" b="1" dirty="0"/>
              <a:t>体侧</a:t>
            </a:r>
            <a:r>
              <a:rPr lang="en-US" b="1" dirty="0" err="1"/>
              <a:t>中心</a:t>
            </a:r>
            <a:r>
              <a:rPr lang="en-US" b="1" dirty="0"/>
              <a:t>&amp;</a:t>
            </a:r>
            <a:r>
              <a:rPr lang="zh-CN" altLang="en-US" b="1" dirty="0"/>
              <a:t>运动中心</a:t>
            </a:r>
            <a:endParaRPr lang="en-US" b="1" dirty="0"/>
          </a:p>
          <a:p>
            <a:r>
              <a:rPr lang="zh-CN" altLang="en-US" dirty="0"/>
              <a:t>选择好要进行测试或者训练的运动</a:t>
            </a:r>
            <a:endParaRPr lang="en-US" altLang="zh-CN" dirty="0"/>
          </a:p>
          <a:p>
            <a:r>
              <a:rPr lang="zh-CN" altLang="en-US" dirty="0"/>
              <a:t>通过调用摄像头来</a:t>
            </a:r>
            <a:r>
              <a:rPr lang="zh-CN" altLang="en-US" dirty="0">
                <a:solidFill>
                  <a:srgbClr val="FF0000"/>
                </a:solidFill>
              </a:rPr>
              <a:t>实时</a:t>
            </a:r>
            <a:r>
              <a:rPr lang="zh-CN" altLang="en-US" dirty="0"/>
              <a:t>进行体质测试或者运动，调用计算机视觉处理算法来分别对</a:t>
            </a:r>
            <a:r>
              <a:rPr lang="zh-CN" altLang="en-US" dirty="0">
                <a:solidFill>
                  <a:srgbClr val="FF0000"/>
                </a:solidFill>
              </a:rPr>
              <a:t>计数运动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其它运动</a:t>
            </a:r>
            <a:r>
              <a:rPr lang="zh-CN" altLang="en-US" dirty="0"/>
              <a:t>两大类运动进行评估</a:t>
            </a:r>
            <a:br>
              <a:rPr lang="en-US" altLang="zh-CN" dirty="0"/>
            </a:br>
            <a:r>
              <a:rPr lang="zh-CN" altLang="en-US" dirty="0"/>
              <a:t>同时还可以通过</a:t>
            </a:r>
            <a:r>
              <a:rPr lang="zh-CN" altLang="en-US" dirty="0">
                <a:solidFill>
                  <a:srgbClr val="FF0000"/>
                </a:solidFill>
              </a:rPr>
              <a:t>上传视频</a:t>
            </a:r>
            <a:r>
              <a:rPr lang="zh-CN" altLang="en-US" dirty="0"/>
              <a:t>文件来进行处理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6E8109-BEB5-C88E-30F4-48B1CD69A08C}"/>
              </a:ext>
            </a:extLst>
          </p:cNvPr>
          <p:cNvSpPr txBox="1"/>
          <p:nvPr/>
        </p:nvSpPr>
        <p:spPr>
          <a:xfrm>
            <a:off x="326037" y="5238985"/>
            <a:ext cx="834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</a:t>
            </a:r>
            <a:r>
              <a:rPr lang="zh-CN" altLang="en-US" b="1" dirty="0"/>
              <a:t>成绩录入</a:t>
            </a:r>
            <a:endParaRPr lang="en-US" altLang="zh-CN" b="1" dirty="0"/>
          </a:p>
          <a:p>
            <a:r>
              <a:rPr lang="zh-CN" altLang="en-US" dirty="0"/>
              <a:t>成绩录入模块仅限教师或管理员使用，用于对学生的体测成绩进行录入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DF9C9F-9E62-4598-B5BD-5B1996E12AC3}"/>
              </a:ext>
            </a:extLst>
          </p:cNvPr>
          <p:cNvSpPr txBox="1"/>
          <p:nvPr/>
        </p:nvSpPr>
        <p:spPr>
          <a:xfrm>
            <a:off x="333758" y="1103645"/>
            <a:ext cx="834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最终呈现效果为</a:t>
            </a:r>
            <a:r>
              <a:rPr lang="en-US" altLang="zh-CN" b="1" dirty="0"/>
              <a:t>web</a:t>
            </a:r>
            <a:r>
              <a:rPr lang="zh-CN" altLang="en-US" b="1" dirty="0"/>
              <a:t>网页</a:t>
            </a:r>
            <a:r>
              <a:rPr lang="zh-CN" altLang="en-US" dirty="0"/>
              <a:t>，也可以通过</a:t>
            </a:r>
            <a:r>
              <a:rPr lang="en-US" altLang="zh-CN" b="1" dirty="0" err="1"/>
              <a:t>Uniapp</a:t>
            </a:r>
            <a:r>
              <a:rPr lang="zh-CN" altLang="en-US" dirty="0"/>
              <a:t>来生成对应的</a:t>
            </a:r>
            <a:r>
              <a:rPr lang="en-US" altLang="zh-CN" b="1" dirty="0"/>
              <a:t>Android</a:t>
            </a:r>
            <a:r>
              <a:rPr lang="zh-CN" altLang="en-US" b="1" dirty="0"/>
              <a:t>、</a:t>
            </a:r>
            <a:r>
              <a:rPr lang="en-US" altLang="zh-CN" b="1" dirty="0"/>
              <a:t>IOS</a:t>
            </a:r>
            <a:r>
              <a:rPr lang="zh-CN" altLang="en-US" b="1" dirty="0"/>
              <a:t>、小程序</a:t>
            </a:r>
            <a:r>
              <a:rPr lang="zh-CN" altLang="en-US" dirty="0"/>
              <a:t>等移动端应用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71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26037" y="710746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6E08B-1166-DFFF-EE62-FFF5C994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440"/>
            <a:ext cx="9144000" cy="41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004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95789" y="286744"/>
            <a:ext cx="108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>
                    <a:lumMod val="95000"/>
                  </a:srgbClr>
                </a:solidFill>
                <a:latin typeface="+mn-ea"/>
              </a:rPr>
              <a:t>第一部分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222785" y="286744"/>
            <a:ext cx="7771043" cy="36846"/>
          </a:xfrm>
          <a:prstGeom prst="line">
            <a:avLst/>
          </a:prstGeom>
          <a:ln w="44450">
            <a:solidFill>
              <a:srgbClr val="0852A4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3758" y="251291"/>
            <a:ext cx="285750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57608" y="251291"/>
            <a:ext cx="114300" cy="400110"/>
          </a:xfrm>
          <a:prstGeom prst="rect">
            <a:avLst/>
          </a:prstGeom>
          <a:solidFill>
            <a:srgbClr val="065CBA">
              <a:alpha val="70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 flipH="1">
            <a:off x="790958" y="251291"/>
            <a:ext cx="55960" cy="40011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5" y="219320"/>
            <a:ext cx="699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DDDDD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en-US" altLang="zh-CN" sz="2400" b="1" dirty="0">
              <a:solidFill>
                <a:srgbClr val="DDDDDD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62578-5817-F8BE-F78B-E5169C439CD6}"/>
              </a:ext>
            </a:extLst>
          </p:cNvPr>
          <p:cNvSpPr txBox="1"/>
          <p:nvPr/>
        </p:nvSpPr>
        <p:spPr>
          <a:xfrm>
            <a:off x="1222785" y="1117741"/>
            <a:ext cx="745652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贺思超</a:t>
            </a:r>
            <a:br>
              <a:rPr lang="en-US" altLang="zh-CN" sz="2400" b="1" dirty="0"/>
            </a:br>
            <a:r>
              <a:rPr lang="zh-CN" altLang="en-US" sz="2400" dirty="0">
                <a:solidFill>
                  <a:srgbClr val="FF0000"/>
                </a:solidFill>
              </a:rPr>
              <a:t>算法</a:t>
            </a:r>
            <a:r>
              <a:rPr lang="zh-CN" altLang="en-US" sz="2400" dirty="0"/>
              <a:t>核心模块开发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陈杰</a:t>
            </a:r>
            <a:br>
              <a:rPr lang="en-US" altLang="zh-CN" sz="2400" b="1" dirty="0"/>
            </a:br>
            <a:r>
              <a:rPr lang="zh-CN" altLang="en-US" sz="2400" dirty="0">
                <a:solidFill>
                  <a:srgbClr val="FF0000"/>
                </a:solidFill>
              </a:rPr>
              <a:t>后端</a:t>
            </a:r>
            <a:r>
              <a:rPr lang="zh-CN" altLang="en-US" sz="2400" dirty="0"/>
              <a:t>模块辅助开发，系统测试，文档编写</a:t>
            </a:r>
            <a:endParaRPr lang="en-US" altLang="zh-CN" sz="2400" dirty="0"/>
          </a:p>
          <a:p>
            <a:endParaRPr lang="en-US" sz="2400" dirty="0"/>
          </a:p>
          <a:p>
            <a:r>
              <a:rPr lang="zh-CN" altLang="en-US" sz="2400" b="1" dirty="0"/>
              <a:t>陈增耀</a:t>
            </a:r>
            <a:br>
              <a:rPr lang="en-US" altLang="zh-CN" sz="2400" b="1" dirty="0"/>
            </a:br>
            <a:r>
              <a:rPr lang="zh-CN" altLang="en-US" sz="2400" dirty="0">
                <a:solidFill>
                  <a:srgbClr val="FF0000"/>
                </a:solidFill>
              </a:rPr>
              <a:t>后端</a:t>
            </a:r>
            <a:r>
              <a:rPr lang="zh-CN" altLang="en-US" sz="2400" dirty="0"/>
              <a:t>模块开发</a:t>
            </a:r>
            <a:endParaRPr lang="en-US" sz="2400" dirty="0"/>
          </a:p>
          <a:p>
            <a:endParaRPr lang="en-US" sz="2400" dirty="0"/>
          </a:p>
          <a:p>
            <a:r>
              <a:rPr lang="zh-CN" altLang="en-US" sz="2400" b="1" dirty="0"/>
              <a:t>何毅</a:t>
            </a:r>
            <a:br>
              <a:rPr lang="en-US" altLang="zh-CN" sz="2400" b="1" dirty="0"/>
            </a:br>
            <a:r>
              <a:rPr lang="zh-CN" altLang="en-US" sz="2400" dirty="0">
                <a:solidFill>
                  <a:srgbClr val="FF0000"/>
                </a:solidFill>
              </a:rPr>
              <a:t>前端</a:t>
            </a:r>
            <a:r>
              <a:rPr lang="zh-CN" altLang="en-US" sz="2400" dirty="0"/>
              <a:t>模块开发，</a:t>
            </a:r>
            <a:r>
              <a:rPr lang="zh-CN" altLang="en-US" sz="2400" dirty="0">
                <a:solidFill>
                  <a:srgbClr val="FF0000"/>
                </a:solidFill>
              </a:rPr>
              <a:t>算法</a:t>
            </a:r>
            <a:r>
              <a:rPr lang="zh-CN" altLang="en-US" sz="2400" dirty="0"/>
              <a:t>模块开发</a:t>
            </a:r>
            <a:endParaRPr lang="en-US" altLang="zh-CN" sz="2400" dirty="0"/>
          </a:p>
          <a:p>
            <a:endParaRPr lang="en-US" sz="2400" dirty="0"/>
          </a:p>
          <a:p>
            <a:r>
              <a:rPr lang="zh-CN" altLang="en-US" sz="2400" b="1" dirty="0"/>
              <a:t>江桀</a:t>
            </a:r>
            <a:br>
              <a:rPr lang="en-US" altLang="zh-CN" sz="2400" b="1" dirty="0"/>
            </a:br>
            <a:r>
              <a:rPr lang="zh-CN" altLang="en-US" sz="2400" dirty="0">
                <a:solidFill>
                  <a:srgbClr val="FF0000"/>
                </a:solidFill>
              </a:rPr>
              <a:t>前端</a:t>
            </a:r>
            <a:r>
              <a:rPr lang="zh-CN" altLang="en-US" sz="2400" dirty="0"/>
              <a:t>模块辅助开发，系统测试，文档编写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80880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212609-B94C-44B3-DDBB-AD62705CA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0"/>
            <a:ext cx="5625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9544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A0A99-E26E-24C0-9844-FC488F09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87" y="0"/>
            <a:ext cx="507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208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tmpColorLibrary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自定义 1">
      <a:majorFont>
        <a:latin typeface="Calibri Light"/>
        <a:ea typeface="方正北魏楷书简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3586</TotalTime>
  <Words>886</Words>
  <Application>Microsoft Office PowerPoint</Application>
  <PresentationFormat>On-screen Show (4:3)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微软雅黑</vt:lpstr>
      <vt:lpstr>Calibri Light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Routhleck</dc:creator>
  <cp:lastModifiedBy>Routhleck He</cp:lastModifiedBy>
  <cp:revision>229</cp:revision>
  <dcterms:created xsi:type="dcterms:W3CDTF">2018-05-23T18:36:56Z</dcterms:created>
  <dcterms:modified xsi:type="dcterms:W3CDTF">2023-07-04T07:11:03Z</dcterms:modified>
</cp:coreProperties>
</file>